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7" r:id="rId2"/>
    <p:sldId id="278" r:id="rId3"/>
    <p:sldId id="279" r:id="rId4"/>
    <p:sldId id="258" r:id="rId5"/>
    <p:sldId id="277" r:id="rId6"/>
    <p:sldId id="281" r:id="rId7"/>
    <p:sldId id="260" r:id="rId8"/>
    <p:sldId id="283" r:id="rId9"/>
    <p:sldId id="265" r:id="rId10"/>
    <p:sldId id="266" r:id="rId11"/>
    <p:sldId id="289" r:id="rId12"/>
    <p:sldId id="294" r:id="rId13"/>
    <p:sldId id="286" r:id="rId14"/>
    <p:sldId id="285" r:id="rId15"/>
    <p:sldId id="284" r:id="rId16"/>
    <p:sldId id="287" r:id="rId17"/>
    <p:sldId id="290" r:id="rId18"/>
    <p:sldId id="268" r:id="rId19"/>
    <p:sldId id="288" r:id="rId20"/>
    <p:sldId id="291" r:id="rId21"/>
    <p:sldId id="303" r:id="rId22"/>
    <p:sldId id="302" r:id="rId23"/>
    <p:sldId id="274" r:id="rId24"/>
    <p:sldId id="275" r:id="rId25"/>
    <p:sldId id="299" r:id="rId26"/>
    <p:sldId id="301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74" y="-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3CA245-B432-494C-A8C5-3B8C8EFD65FB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B424A1-F6E0-4A81-A33B-86EE2DEEDE3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E9E58-7038-4A87-B1AF-F60EE5C69414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2CA9B-BAAB-4B1F-AC10-60A2D9A18B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E9E58-7038-4A87-B1AF-F60EE5C69414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2CA9B-BAAB-4B1F-AC10-60A2D9A18B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E9E58-7038-4A87-B1AF-F60EE5C69414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2CA9B-BAAB-4B1F-AC10-60A2D9A18B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E9E58-7038-4A87-B1AF-F60EE5C69414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2CA9B-BAAB-4B1F-AC10-60A2D9A18B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E9E58-7038-4A87-B1AF-F60EE5C69414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2CA9B-BAAB-4B1F-AC10-60A2D9A18B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E9E58-7038-4A87-B1AF-F60EE5C69414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2CA9B-BAAB-4B1F-AC10-60A2D9A18B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E9E58-7038-4A87-B1AF-F60EE5C69414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2CA9B-BAAB-4B1F-AC10-60A2D9A18B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E9E58-7038-4A87-B1AF-F60EE5C69414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2CA9B-BAAB-4B1F-AC10-60A2D9A18B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E9E58-7038-4A87-B1AF-F60EE5C69414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2CA9B-BAAB-4B1F-AC10-60A2D9A18B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E9E58-7038-4A87-B1AF-F60EE5C69414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2CA9B-BAAB-4B1F-AC10-60A2D9A18B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E9E58-7038-4A87-B1AF-F60EE5C69414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2CA9B-BAAB-4B1F-AC10-60A2D9A18B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E9E58-7038-4A87-B1AF-F60EE5C69414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2CA9B-BAAB-4B1F-AC10-60A2D9A18BB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758949"/>
            <a:ext cx="9143999" cy="2329474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INTELLIGENT DISTRIBUTION OF FRESH AGRICULTURAL PRODUCTS IN SMART CITIES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EB13C9C-61FF-98A8-6EC9-85193A765B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4000" cy="1470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E5C0E27-FA45-148F-EE88-0F36FBCBD0F0}"/>
              </a:ext>
            </a:extLst>
          </p:cNvPr>
          <p:cNvSpPr txBox="1"/>
          <p:nvPr/>
        </p:nvSpPr>
        <p:spPr>
          <a:xfrm>
            <a:off x="612532" y="4727409"/>
            <a:ext cx="1635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Internal Guide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F6F90E2-EE55-7935-0BAC-09CEF0FAF4F7}"/>
              </a:ext>
            </a:extLst>
          </p:cNvPr>
          <p:cNvSpPr txBox="1"/>
          <p:nvPr/>
        </p:nvSpPr>
        <p:spPr>
          <a:xfrm>
            <a:off x="6260123" y="4766210"/>
            <a:ext cx="2555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Head of the Department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E5DA7D7-6549-6810-69B5-446A874AF5A2}"/>
              </a:ext>
            </a:extLst>
          </p:cNvPr>
          <p:cNvSpPr txBox="1"/>
          <p:nvPr/>
        </p:nvSpPr>
        <p:spPr>
          <a:xfrm>
            <a:off x="328247" y="5089375"/>
            <a:ext cx="2203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Mr.V.Chiranjeevi</a:t>
            </a:r>
            <a:endParaRPr lang="en-US" dirty="0"/>
          </a:p>
          <a:p>
            <a:pPr algn="ctr"/>
            <a:r>
              <a:rPr lang="en-US" dirty="0"/>
              <a:t>(Assistant </a:t>
            </a:r>
            <a:r>
              <a:rPr lang="en-US" dirty="0" smtClean="0"/>
              <a:t>Professor)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6B40B8D-FB5A-8E6F-58D5-D3C612487786}"/>
              </a:ext>
            </a:extLst>
          </p:cNvPr>
          <p:cNvSpPr txBox="1"/>
          <p:nvPr/>
        </p:nvSpPr>
        <p:spPr>
          <a:xfrm>
            <a:off x="6435969" y="5089375"/>
            <a:ext cx="2203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Dr.N.Srinivas</a:t>
            </a:r>
            <a:r>
              <a:rPr lang="en-US" dirty="0" smtClean="0"/>
              <a:t> </a:t>
            </a:r>
            <a:r>
              <a:rPr lang="en-US" dirty="0"/>
              <a:t>Rao</a:t>
            </a:r>
          </a:p>
          <a:p>
            <a:pPr algn="ctr"/>
            <a:r>
              <a:rPr lang="en-US" dirty="0"/>
              <a:t>(Associate Professor)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94BA1BF-32FD-E256-FF35-0EF894A90705}"/>
              </a:ext>
            </a:extLst>
          </p:cNvPr>
          <p:cNvSpPr txBox="1"/>
          <p:nvPr/>
        </p:nvSpPr>
        <p:spPr>
          <a:xfrm>
            <a:off x="3945234" y="4666478"/>
            <a:ext cx="1547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Presented By: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47EB519-05D5-1762-BF83-B9C6D1D03EEE}"/>
              </a:ext>
            </a:extLst>
          </p:cNvPr>
          <p:cNvSpPr txBox="1"/>
          <p:nvPr/>
        </p:nvSpPr>
        <p:spPr>
          <a:xfrm>
            <a:off x="3433395" y="5035810"/>
            <a:ext cx="2277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K.Suvishal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T. </a:t>
            </a:r>
            <a:r>
              <a:rPr lang="en-US" dirty="0" err="1" smtClean="0"/>
              <a:t>Laxmi</a:t>
            </a:r>
            <a:r>
              <a:rPr lang="en-US" dirty="0" smtClean="0"/>
              <a:t> </a:t>
            </a:r>
            <a:r>
              <a:rPr lang="en-US" dirty="0" err="1" smtClean="0"/>
              <a:t>Narayana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DMIN - all us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354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DMIN - all us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7650"/>
            <a:ext cx="9144000" cy="43026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5744" y="857232"/>
            <a:ext cx="8755412" cy="5713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DMIN-Distribution type results.png"/>
          <p:cNvPicPr>
            <a:picLocks noChangeAspect="1"/>
          </p:cNvPicPr>
          <p:nvPr/>
        </p:nvPicPr>
        <p:blipFill>
          <a:blip r:embed="rId2"/>
          <a:srcRect t="5208" b="17708"/>
          <a:stretch>
            <a:fillRect/>
          </a:stretch>
        </p:blipFill>
        <p:spPr>
          <a:xfrm>
            <a:off x="1285852" y="1000108"/>
            <a:ext cx="6982842" cy="528638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57488" y="428604"/>
            <a:ext cx="3434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VIEW DISTRIBUTION TYPE RESULTS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DMIN- distributors chart.png"/>
          <p:cNvPicPr>
            <a:picLocks noChangeAspect="1"/>
          </p:cNvPicPr>
          <p:nvPr/>
        </p:nvPicPr>
        <p:blipFill>
          <a:blip r:embed="rId2"/>
          <a:srcRect l="24786" t="3674" b="9374"/>
          <a:stretch>
            <a:fillRect/>
          </a:stretch>
        </p:blipFill>
        <p:spPr>
          <a:xfrm>
            <a:off x="1643042" y="1428736"/>
            <a:ext cx="6286512" cy="507209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71736" y="285728"/>
            <a:ext cx="3863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VIEW ALL DISTRIBUTOR NAME RESULTS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MDIN- disrribution city.png"/>
          <p:cNvPicPr>
            <a:picLocks noChangeAspect="1"/>
          </p:cNvPicPr>
          <p:nvPr/>
        </p:nvPicPr>
        <p:blipFill>
          <a:blip r:embed="rId2"/>
          <a:srcRect b="18750"/>
          <a:stretch>
            <a:fillRect/>
          </a:stretch>
        </p:blipFill>
        <p:spPr>
          <a:xfrm>
            <a:off x="785786" y="1071546"/>
            <a:ext cx="7810499" cy="52149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71604" y="285728"/>
            <a:ext cx="6072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VIEW DISTRIBUTION CITY RESULTS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00166" y="1785926"/>
            <a:ext cx="55721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/>
              <a:t>USER</a:t>
            </a:r>
            <a:br>
              <a:rPr lang="en-US" sz="7200" b="1" dirty="0" smtClean="0"/>
            </a:br>
            <a:r>
              <a:rPr lang="en-US" sz="7200" b="1" dirty="0" smtClean="0"/>
              <a:t>OPTIONS</a:t>
            </a:r>
            <a:endParaRPr lang="en-US" sz="7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6" descr="ADMIN LOG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60" y="1071546"/>
            <a:ext cx="3355917" cy="5390444"/>
          </a:xfrm>
          <a:prstGeom prst="rect">
            <a:avLst/>
          </a:prstGeom>
        </p:spPr>
      </p:pic>
      <p:sp>
        <p:nvSpPr>
          <p:cNvPr id="3" name="Text Placeholder 2"/>
          <p:cNvSpPr txBox="1">
            <a:spLocks/>
          </p:cNvSpPr>
          <p:nvPr/>
        </p:nvSpPr>
        <p:spPr>
          <a:xfrm>
            <a:off x="357158" y="285728"/>
            <a:ext cx="8072494" cy="639762"/>
          </a:xfrm>
          <a:prstGeom prst="rect">
            <a:avLst/>
          </a:prstGeom>
        </p:spPr>
        <p:txBody>
          <a:bodyPr/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NEW USER REGISTRATION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SER LOG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987" y="0"/>
            <a:ext cx="7334025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SER MA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36" y="0"/>
            <a:ext cx="7448527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• Rising demand for Fresh Agricultural Products (FAP) in smart cities.</a:t>
            </a:r>
            <a:endParaRPr lang="en-US" dirty="0" smtClean="0"/>
          </a:p>
          <a:p>
            <a:pPr lvl="0">
              <a:spcBef>
                <a:spcPts val="640"/>
              </a:spcBef>
              <a:buClr>
                <a:schemeClr val="dk1"/>
              </a:buClr>
              <a:buSzPts val="3200"/>
              <a:buNone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• Efficient distribution is essential for maintaining product quality, reducing costs, and enhancing customer satisfaction.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SER PROFI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573" y="366285"/>
            <a:ext cx="7544854" cy="61254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ser uploa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1092"/>
            <a:ext cx="9144000" cy="29958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atase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5879"/>
            <a:ext cx="9144000" cy="59662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SER- distribution type by hashcode.png"/>
          <p:cNvPicPr>
            <a:picLocks noChangeAspect="1"/>
          </p:cNvPicPr>
          <p:nvPr/>
        </p:nvPicPr>
        <p:blipFill>
          <a:blip r:embed="rId2"/>
          <a:srcRect l="28906" t="27083" r="10156"/>
          <a:stretch>
            <a:fillRect/>
          </a:stretch>
        </p:blipFill>
        <p:spPr>
          <a:xfrm>
            <a:off x="0" y="0"/>
            <a:ext cx="9144000" cy="3000372"/>
          </a:xfrm>
          <a:prstGeom prst="rect">
            <a:avLst/>
          </a:prstGeom>
        </p:spPr>
      </p:pic>
      <p:pic>
        <p:nvPicPr>
          <p:cNvPr id="7" name="Picture 6" descr="hashcode increased.png"/>
          <p:cNvPicPr>
            <a:picLocks noChangeAspect="1"/>
          </p:cNvPicPr>
          <p:nvPr/>
        </p:nvPicPr>
        <p:blipFill>
          <a:blip r:embed="rId3"/>
          <a:srcRect l="5094" t="7292" r="9757" b="64583"/>
          <a:stretch>
            <a:fillRect/>
          </a:stretch>
        </p:blipFill>
        <p:spPr>
          <a:xfrm>
            <a:off x="0" y="3000372"/>
            <a:ext cx="9144000" cy="1928826"/>
          </a:xfrm>
          <a:prstGeom prst="rect">
            <a:avLst/>
          </a:prstGeom>
        </p:spPr>
      </p:pic>
      <p:pic>
        <p:nvPicPr>
          <p:cNvPr id="8" name="Picture 7" descr="hashcode reduced.png"/>
          <p:cNvPicPr>
            <a:picLocks noChangeAspect="1"/>
          </p:cNvPicPr>
          <p:nvPr/>
        </p:nvPicPr>
        <p:blipFill>
          <a:blip r:embed="rId4"/>
          <a:srcRect l="23437" t="12579" r="17969" b="58553"/>
          <a:stretch>
            <a:fillRect/>
          </a:stretch>
        </p:blipFill>
        <p:spPr>
          <a:xfrm>
            <a:off x="0" y="4929174"/>
            <a:ext cx="9144000" cy="19288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SER- find distribution ty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1462"/>
            <a:ext cx="9144000" cy="4000504"/>
          </a:xfrm>
          <a:prstGeom prst="rect">
            <a:avLst/>
          </a:prstGeom>
        </p:spPr>
      </p:pic>
      <p:pic>
        <p:nvPicPr>
          <p:cNvPr id="5" name="Picture 4" descr="find distribution type us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29090"/>
            <a:ext cx="9144000" cy="29289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Challenges</a:t>
            </a:r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Road 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Conditions: Impacts on distribution </a:t>
            </a:r>
            <a:r>
              <a:rPr lang="en-US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vehicle 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speed.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 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Satisfaction Measurement: Often subjective and challenging to quantify.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Summary: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project presents a viable model for FAP distribution in smart cities.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IQPSO is effective in optimizing cost and satisfaction</a:t>
            </a:r>
            <a:r>
              <a:rPr lang="en-US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357298"/>
            <a:ext cx="8229600" cy="4525963"/>
          </a:xfrm>
        </p:spPr>
        <p:txBody>
          <a:bodyPr/>
          <a:lstStyle/>
          <a:p>
            <a:pPr lvl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Primary Goals:</a:t>
            </a:r>
            <a:endParaRPr lang="en-US" dirty="0" smtClean="0"/>
          </a:p>
          <a:p>
            <a:pPr lvl="0">
              <a:spcBef>
                <a:spcPts val="640"/>
              </a:spcBef>
              <a:buClr>
                <a:schemeClr val="dk1"/>
              </a:buClr>
              <a:buSzPts val="3200"/>
              <a:buNone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• Minimize distribution costs.</a:t>
            </a:r>
            <a:endParaRPr lang="en-US" dirty="0" smtClean="0"/>
          </a:p>
          <a:p>
            <a:pPr lvl="0">
              <a:spcBef>
                <a:spcPts val="640"/>
              </a:spcBef>
              <a:buClr>
                <a:schemeClr val="dk1"/>
              </a:buClr>
              <a:buSzPts val="3200"/>
              <a:buNone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• Maximize customer satisfaction.</a:t>
            </a:r>
            <a:endParaRPr lang="en-US" dirty="0" smtClean="0"/>
          </a:p>
          <a:p>
            <a:pPr lvl="0" indent="-139700">
              <a:spcBef>
                <a:spcPts val="640"/>
              </a:spcBef>
              <a:buClr>
                <a:schemeClr val="dk1"/>
              </a:buClr>
              <a:buSzPts val="3200"/>
              <a:buNone/>
            </a:pPr>
            <a:endParaRPr lang="en-US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0">
              <a:spcBef>
                <a:spcPts val="640"/>
              </a:spcBef>
              <a:buClr>
                <a:schemeClr val="dk1"/>
              </a:buClr>
              <a:buSzPts val="3200"/>
              <a:buNone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Secondary Goals:</a:t>
            </a:r>
            <a:endParaRPr lang="en-US" dirty="0" smtClean="0"/>
          </a:p>
          <a:p>
            <a:pPr lvl="0">
              <a:spcBef>
                <a:spcPts val="640"/>
              </a:spcBef>
              <a:buClr>
                <a:schemeClr val="dk1"/>
              </a:buClr>
              <a:buSzPts val="3200"/>
              <a:buNone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• Improve distribution efficiency.</a:t>
            </a:r>
            <a:endParaRPr lang="en-US" dirty="0" smtClean="0"/>
          </a:p>
          <a:p>
            <a:pPr lvl="0">
              <a:spcBef>
                <a:spcPts val="640"/>
              </a:spcBef>
              <a:buClr>
                <a:schemeClr val="dk1"/>
              </a:buClr>
              <a:buSzPts val="3200"/>
              <a:buNone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• Maintain product freshness through optimized logistics.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14282" y="714356"/>
            <a:ext cx="8786874" cy="1857388"/>
          </a:xfrm>
        </p:spPr>
        <p:txBody>
          <a:bodyPr/>
          <a:lstStyle/>
          <a:p>
            <a:pPr algn="ctr">
              <a:buNone/>
            </a:pPr>
            <a:r>
              <a:rPr lang="en-US" sz="2600" b="1" dirty="0" smtClean="0"/>
              <a:t>PROBLEM STATEMENT</a:t>
            </a:r>
          </a:p>
          <a:p>
            <a:pPr>
              <a:buNone/>
            </a:pPr>
            <a:r>
              <a:rPr lang="en-US" sz="2600" b="0" dirty="0" smtClean="0"/>
              <a:t>The inefficient distribution of Fresh Agricultura</a:t>
            </a:r>
            <a:r>
              <a:rPr lang="en-US" sz="2600" dirty="0" smtClean="0"/>
              <a:t>l Products leads to increased costs, delays and food wastage.</a:t>
            </a:r>
            <a:endParaRPr lang="en-US" sz="2600" b="0" dirty="0" smtClean="0"/>
          </a:p>
        </p:txBody>
      </p:sp>
      <p:sp>
        <p:nvSpPr>
          <p:cNvPr id="8" name="Content Placeholder 5"/>
          <p:cNvSpPr>
            <a:spLocks noGrp="1"/>
          </p:cNvSpPr>
          <p:nvPr>
            <p:ph sz="half" idx="2"/>
          </p:nvPr>
        </p:nvSpPr>
        <p:spPr>
          <a:xfrm>
            <a:off x="142844" y="3000372"/>
            <a:ext cx="8858312" cy="250033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2600" b="1" dirty="0" smtClean="0"/>
              <a:t>SOLUTION</a:t>
            </a:r>
          </a:p>
          <a:p>
            <a:r>
              <a:rPr lang="en-US" sz="2600" dirty="0" smtClean="0"/>
              <a:t>Optimize </a:t>
            </a:r>
            <a:r>
              <a:rPr lang="en-US" sz="2600" dirty="0"/>
              <a:t>the distribution of fresh agricultural products in smart cities.</a:t>
            </a:r>
            <a:endParaRPr lang="en-US" sz="2600" b="0" dirty="0" smtClean="0"/>
          </a:p>
          <a:p>
            <a:r>
              <a:rPr lang="en-US" sz="2600" dirty="0"/>
              <a:t>Minimize transportation costs while maximizing customer </a:t>
            </a:r>
            <a:r>
              <a:rPr lang="en-US" sz="2600" dirty="0" smtClean="0"/>
              <a:t>satisfaction</a:t>
            </a:r>
            <a:r>
              <a:rPr lang="en-US" sz="2600" dirty="0"/>
              <a:t>.</a:t>
            </a:r>
            <a:endParaRPr lang="en-US" sz="2600" b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Existing System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Current Approach:</a:t>
            </a:r>
            <a:endParaRPr lang="en-US" dirty="0" smtClean="0"/>
          </a:p>
          <a:p>
            <a:pPr lvl="0">
              <a:spcBef>
                <a:spcPts val="640"/>
              </a:spcBef>
              <a:buClr>
                <a:schemeClr val="dk1"/>
              </a:buClr>
              <a:buSzPts val="3200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Uses genetic algorithms for optimizing logistics paths.</a:t>
            </a:r>
            <a:endParaRPr lang="en-US" dirty="0" smtClean="0"/>
          </a:p>
          <a:p>
            <a:pPr lvl="0">
              <a:spcBef>
                <a:spcPts val="640"/>
              </a:spcBef>
              <a:buClr>
                <a:schemeClr val="dk1"/>
              </a:buClr>
              <a:buSzPts val="3200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Applied in existing enterprises for reduced distribution costs and enhanced satisfaction.</a:t>
            </a:r>
            <a:endParaRPr lang="en-US" dirty="0" smtClean="0"/>
          </a:p>
          <a:p>
            <a:pPr lvl="0" indent="-139700">
              <a:spcBef>
                <a:spcPts val="640"/>
              </a:spcBef>
              <a:buClr>
                <a:schemeClr val="dk1"/>
              </a:buClr>
              <a:buSzPts val="3200"/>
              <a:buNone/>
            </a:pPr>
            <a:endParaRPr lang="en-US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0">
              <a:spcBef>
                <a:spcPts val="640"/>
              </a:spcBef>
              <a:buClr>
                <a:schemeClr val="dk1"/>
              </a:buClr>
              <a:buSzPts val="3200"/>
              <a:buNone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Limitations:</a:t>
            </a:r>
            <a:endParaRPr lang="en-US" dirty="0" smtClean="0"/>
          </a:p>
          <a:p>
            <a:pPr lvl="0">
              <a:spcBef>
                <a:spcPts val="640"/>
              </a:spcBef>
              <a:buClr>
                <a:schemeClr val="dk1"/>
              </a:buClr>
              <a:buSzPts val="3200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Does not fully utilize intelligent distribution techniques.</a:t>
            </a:r>
            <a:endParaRPr lang="en-US" dirty="0" smtClean="0"/>
          </a:p>
          <a:p>
            <a:pPr lvl="0">
              <a:spcBef>
                <a:spcPts val="640"/>
              </a:spcBef>
              <a:buClr>
                <a:schemeClr val="dk1"/>
              </a:buClr>
              <a:buSzPts val="3200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Limited by time-varying conditions in logistics.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Proposed System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Innovations:</a:t>
            </a:r>
            <a:endParaRPr lang="en-US" dirty="0" smtClean="0"/>
          </a:p>
          <a:p>
            <a:pPr lvl="0">
              <a:spcBef>
                <a:spcPts val="640"/>
              </a:spcBef>
              <a:buClr>
                <a:schemeClr val="dk1"/>
              </a:buClr>
              <a:buSzPts val="3200"/>
              <a:buNone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• Models distribution vehicle speed under varying weather and time conditions.</a:t>
            </a:r>
            <a:endParaRPr lang="en-US" dirty="0" smtClean="0"/>
          </a:p>
          <a:p>
            <a:pPr lvl="0">
              <a:spcBef>
                <a:spcPts val="640"/>
              </a:spcBef>
              <a:buClr>
                <a:schemeClr val="dk1"/>
              </a:buClr>
              <a:buSzPts val="3200"/>
              <a:buNone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• Increasing customer satisfaction.</a:t>
            </a:r>
            <a:endParaRPr lang="en-US" dirty="0" smtClean="0"/>
          </a:p>
          <a:p>
            <a:pPr lvl="0">
              <a:spcBef>
                <a:spcPts val="640"/>
              </a:spcBef>
              <a:buClr>
                <a:schemeClr val="dk1"/>
              </a:buClr>
              <a:buSzPts val="3200"/>
              <a:buNone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• Introduces an Improved Quantum-behaved Particle Swarm Optimization (IQPSO) algorithm for multi-objective optimization.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me 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0880"/>
            <a:ext cx="9144000" cy="62271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8662" y="71414"/>
            <a:ext cx="7072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HOME PAGE</a:t>
            </a:r>
            <a:endParaRPr lang="en-US"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00166" y="1785926"/>
            <a:ext cx="55721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/>
              <a:t>ADMIN</a:t>
            </a:r>
            <a:br>
              <a:rPr lang="en-US" sz="7200" b="1" dirty="0" smtClean="0"/>
            </a:br>
            <a:r>
              <a:rPr lang="en-US" sz="7200" b="1" dirty="0" smtClean="0"/>
              <a:t>OPTIONS</a:t>
            </a:r>
            <a:endParaRPr lang="en-US" sz="7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DMIN LOG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55" y="0"/>
            <a:ext cx="817969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283</Words>
  <Application>Microsoft Office PowerPoint</Application>
  <PresentationFormat>On-screen Show (4:3)</PresentationFormat>
  <Paragraphs>52</Paragraphs>
  <Slides>26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INTELLIGENT DISTRIBUTION OF FRESH AGRICULTURAL PRODUCTS IN SMART CITIES</vt:lpstr>
      <vt:lpstr>Introduction</vt:lpstr>
      <vt:lpstr>Objectives</vt:lpstr>
      <vt:lpstr>Slide 4</vt:lpstr>
      <vt:lpstr>Existing System</vt:lpstr>
      <vt:lpstr>Proposed System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Challenges</vt:lpstr>
      <vt:lpstr>Conclusion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Suvishal Sharma</dc:creator>
  <cp:lastModifiedBy>Suvishal Sharma</cp:lastModifiedBy>
  <cp:revision>20</cp:revision>
  <dcterms:created xsi:type="dcterms:W3CDTF">2025-01-28T10:20:54Z</dcterms:created>
  <dcterms:modified xsi:type="dcterms:W3CDTF">2025-01-31T05:29:32Z</dcterms:modified>
</cp:coreProperties>
</file>